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256" r:id="rId5"/>
    <p:sldId id="289" r:id="rId6"/>
    <p:sldId id="309" r:id="rId7"/>
    <p:sldId id="310" r:id="rId8"/>
    <p:sldId id="258" r:id="rId9"/>
    <p:sldId id="264" r:id="rId10"/>
    <p:sldId id="307" r:id="rId11"/>
    <p:sldId id="299" r:id="rId12"/>
    <p:sldId id="301" r:id="rId13"/>
    <p:sldId id="303" r:id="rId14"/>
    <p:sldId id="311" r:id="rId15"/>
    <p:sldId id="317" r:id="rId16"/>
    <p:sldId id="304" r:id="rId17"/>
    <p:sldId id="294" r:id="rId18"/>
    <p:sldId id="308" r:id="rId19"/>
    <p:sldId id="297" r:id="rId20"/>
    <p:sldId id="298" r:id="rId21"/>
    <p:sldId id="314" r:id="rId22"/>
    <p:sldId id="305" r:id="rId23"/>
    <p:sldId id="315" r:id="rId24"/>
    <p:sldId id="316" r:id="rId25"/>
    <p:sldId id="306" r:id="rId26"/>
    <p:sldId id="318" r:id="rId27"/>
    <p:sldId id="319" r:id="rId28"/>
    <p:sldId id="320"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3" d="100"/>
          <a:sy n="63" d="100"/>
        </p:scale>
        <p:origin x="676" y="5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1/29/2024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paperswithcode.com/dataset/p3m-10k" TargetMode="External"/><Relationship Id="rId2" Type="http://schemas.openxmlformats.org/officeDocument/2006/relationships/hyperlink" Target="https://arxiv.org/abs/2005.09007" TargetMode="External"/><Relationship Id="rId1" Type="http://schemas.openxmlformats.org/officeDocument/2006/relationships/slideLayout" Target="../slideLayouts/slideLayout6.xml"/><Relationship Id="rId4" Type="http://schemas.openxmlformats.org/officeDocument/2006/relationships/hyperlink" Target="https://arxiv.org/abs/2104.1422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45650" y="3066495"/>
            <a:ext cx="5120286" cy="1572556"/>
          </a:xfrm>
        </p:spPr>
        <p:txBody>
          <a:bodyPr/>
          <a:lstStyle/>
          <a:p>
            <a:r>
              <a:rPr lang="en-US" sz="4400" dirty="0"/>
              <a:t>Image matting using u</a:t>
            </a:r>
            <a:r>
              <a:rPr lang="en-US" sz="4400" baseline="30000" dirty="0"/>
              <a:t>2</a:t>
            </a:r>
            <a:r>
              <a:rPr lang="en-US" sz="4400" dirty="0"/>
              <a:t>-net</a:t>
            </a:r>
            <a:endParaRPr lang="en-US" sz="4400" baseline="30000"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noAutofit/>
          </a:bodyPr>
          <a:lstStyle/>
          <a:p>
            <a:r>
              <a:rPr lang="en-US" sz="2000" dirty="0"/>
              <a:t>19521450- Trang </a:t>
            </a:r>
            <a:r>
              <a:rPr lang="en-US" sz="2000" dirty="0" err="1"/>
              <a:t>Trường</a:t>
            </a:r>
            <a:r>
              <a:rPr lang="en-US" sz="2000" dirty="0"/>
              <a:t> Giang</a:t>
            </a:r>
          </a:p>
          <a:p>
            <a:r>
              <a:rPr lang="en-US" sz="2000" dirty="0"/>
              <a:t>19521607 – Hoàng Gia Huy </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40810" y="927360"/>
            <a:ext cx="5111750" cy="1204912"/>
          </a:xfrm>
        </p:spPr>
        <p:txBody>
          <a:bodyPr/>
          <a:lstStyle/>
          <a:p>
            <a:r>
              <a:rPr lang="en-US" dirty="0"/>
              <a:t>Residual u-blocks (</a:t>
            </a:r>
            <a:r>
              <a:rPr lang="en-US" dirty="0" err="1"/>
              <a:t>rsu</a:t>
            </a:r>
            <a:r>
              <a:rPr lang="en-US" dirty="0"/>
              <a:t>)</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0" name="Text Placeholder 9">
            <a:extLst>
              <a:ext uri="{FF2B5EF4-FFF2-40B4-BE49-F238E27FC236}">
                <a16:creationId xmlns:a16="http://schemas.microsoft.com/office/drawing/2014/main" id="{199BD02E-8153-2EF8-0804-552A56A2315E}"/>
              </a:ext>
            </a:extLst>
          </p:cNvPr>
          <p:cNvSpPr>
            <a:spLocks noGrp="1"/>
          </p:cNvSpPr>
          <p:nvPr>
            <p:ph type="body" idx="1"/>
          </p:nvPr>
        </p:nvSpPr>
        <p:spPr>
          <a:xfrm>
            <a:off x="1041990" y="3274828"/>
            <a:ext cx="5638505" cy="3232297"/>
          </a:xfrm>
        </p:spPr>
        <p:txBody>
          <a:bodyPr>
            <a:normAutofit/>
          </a:bodyPr>
          <a:lstStyle/>
          <a:p>
            <a:pPr marL="342900" indent="-342900">
              <a:buFont typeface="Arial" panose="020B0604020202020204" pitchFamily="34" charset="0"/>
              <a:buChar char="•"/>
            </a:pPr>
            <a:r>
              <a:rPr lang="en-US" sz="2000" dirty="0"/>
              <a:t>Cin </a:t>
            </a:r>
            <a:r>
              <a:rPr lang="vi-VN" sz="2000" dirty="0"/>
              <a:t>	</a:t>
            </a:r>
            <a:r>
              <a:rPr lang="en-US" sz="2000" dirty="0"/>
              <a:t>– input channels</a:t>
            </a:r>
          </a:p>
          <a:p>
            <a:pPr marL="342900" indent="-342900">
              <a:buFont typeface="Arial" panose="020B0604020202020204" pitchFamily="34" charset="0"/>
              <a:buChar char="•"/>
            </a:pPr>
            <a:r>
              <a:rPr lang="en-US" sz="2000" dirty="0" err="1"/>
              <a:t>Cout</a:t>
            </a:r>
            <a:r>
              <a:rPr lang="vi-VN" sz="2000" dirty="0"/>
              <a:t> </a:t>
            </a:r>
            <a:r>
              <a:rPr lang="en-US" sz="2000" dirty="0"/>
              <a:t>– output channels</a:t>
            </a:r>
            <a:endParaRPr lang="vi-VN" sz="2000" dirty="0"/>
          </a:p>
          <a:p>
            <a:pPr marL="342900" indent="-342900">
              <a:buFont typeface="Arial" panose="020B0604020202020204" pitchFamily="34" charset="0"/>
              <a:buChar char="•"/>
            </a:pPr>
            <a:r>
              <a:rPr lang="vi-VN" sz="2000" dirty="0"/>
              <a:t>M -  intermediate channels</a:t>
            </a:r>
          </a:p>
          <a:p>
            <a:pPr marL="342900" indent="-342900">
              <a:buFont typeface="Arial" panose="020B0604020202020204" pitchFamily="34" charset="0"/>
              <a:buChar char="•"/>
            </a:pPr>
            <a:r>
              <a:rPr lang="vi-VN" sz="2000" dirty="0"/>
              <a:t>L – number of layers</a:t>
            </a:r>
            <a:endParaRPr lang="en-US" sz="2000" dirty="0"/>
          </a:p>
          <a:p>
            <a:pPr marL="342900" indent="-342900">
              <a:buFont typeface="Arial" panose="020B0604020202020204" pitchFamily="34" charset="0"/>
              <a:buChar char="•"/>
            </a:pPr>
            <a:r>
              <a:rPr lang="en-US" sz="2000" dirty="0"/>
              <a:t>=&gt; Capture intra-stage multi-scale features</a:t>
            </a:r>
          </a:p>
        </p:txBody>
      </p:sp>
      <p:pic>
        <p:nvPicPr>
          <p:cNvPr id="3" name="Picture 2">
            <a:extLst>
              <a:ext uri="{FF2B5EF4-FFF2-40B4-BE49-F238E27FC236}">
                <a16:creationId xmlns:a16="http://schemas.microsoft.com/office/drawing/2014/main" id="{BC7950F7-F158-7F7A-370F-B20F959BDF91}"/>
              </a:ext>
            </a:extLst>
          </p:cNvPr>
          <p:cNvPicPr/>
          <p:nvPr/>
        </p:nvPicPr>
        <p:blipFill rotWithShape="1">
          <a:blip r:embed="rId2"/>
          <a:srcRect l="67417" t="-420" r="327" b="14654"/>
          <a:stretch/>
        </p:blipFill>
        <p:spPr>
          <a:xfrm>
            <a:off x="7699541" y="136525"/>
            <a:ext cx="3336814" cy="3424114"/>
          </a:xfrm>
          <a:prstGeom prst="rect">
            <a:avLst/>
          </a:prstGeom>
        </p:spPr>
      </p:pic>
      <p:pic>
        <p:nvPicPr>
          <p:cNvPr id="7" name="Picture 6">
            <a:extLst>
              <a:ext uri="{FF2B5EF4-FFF2-40B4-BE49-F238E27FC236}">
                <a16:creationId xmlns:a16="http://schemas.microsoft.com/office/drawing/2014/main" id="{8361B611-9AC6-AD98-8A3F-14C0EB2C2EC5}"/>
              </a:ext>
            </a:extLst>
          </p:cNvPr>
          <p:cNvPicPr/>
          <p:nvPr/>
        </p:nvPicPr>
        <p:blipFill>
          <a:blip r:embed="rId3"/>
          <a:stretch>
            <a:fillRect/>
          </a:stretch>
        </p:blipFill>
        <p:spPr>
          <a:xfrm>
            <a:off x="7143978" y="3639065"/>
            <a:ext cx="4683210" cy="3038712"/>
          </a:xfrm>
          <a:prstGeom prst="rect">
            <a:avLst/>
          </a:prstGeom>
        </p:spPr>
      </p:pic>
    </p:spTree>
    <p:extLst>
      <p:ext uri="{BB962C8B-B14F-4D97-AF65-F5344CB8AC3E}">
        <p14:creationId xmlns:p14="http://schemas.microsoft.com/office/powerpoint/2010/main" val="3493149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chor="ctr">
            <a:normAutofit/>
          </a:bodyPr>
          <a:lstStyle/>
          <a:p>
            <a:r>
              <a:rPr lang="en-US" dirty="0"/>
              <a:t>Residual u-blocks (</a:t>
            </a:r>
            <a:r>
              <a:rPr lang="en-US" dirty="0" err="1"/>
              <a:t>rsu</a:t>
            </a:r>
            <a:r>
              <a:rPr lang="en-US" dirty="0"/>
              <a:t>)</a:t>
            </a:r>
          </a:p>
        </p:txBody>
      </p:sp>
      <p:pic>
        <p:nvPicPr>
          <p:cNvPr id="7" name="Picture 6" descr="A diagram of a number of blocks&#10;&#10;Description automatically generated with medium confidence">
            <a:extLst>
              <a:ext uri="{FF2B5EF4-FFF2-40B4-BE49-F238E27FC236}">
                <a16:creationId xmlns:a16="http://schemas.microsoft.com/office/drawing/2014/main" id="{5A95406A-C7B6-FC87-98A7-08C0CDF9BEC6}"/>
              </a:ext>
            </a:extLst>
          </p:cNvPr>
          <p:cNvPicPr>
            <a:picLocks noChangeAspect="1"/>
          </p:cNvPicPr>
          <p:nvPr/>
        </p:nvPicPr>
        <p:blipFill>
          <a:blip r:embed="rId2"/>
          <a:stretch>
            <a:fillRect/>
          </a:stretch>
        </p:blipFill>
        <p:spPr>
          <a:xfrm>
            <a:off x="2397211" y="1690688"/>
            <a:ext cx="8038715" cy="4099746"/>
          </a:xfrm>
          <a:prstGeom prst="rect">
            <a:avLst/>
          </a:prstGeom>
          <a:noFill/>
        </p:spPr>
      </p:pic>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20XX</a:t>
            </a:r>
            <a:endParaRPr lang="en-US"/>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11</a:t>
            </a:fld>
            <a:endParaRPr lang="en-US"/>
          </a:p>
        </p:txBody>
      </p:sp>
    </p:spTree>
    <p:extLst>
      <p:ext uri="{BB962C8B-B14F-4D97-AF65-F5344CB8AC3E}">
        <p14:creationId xmlns:p14="http://schemas.microsoft.com/office/powerpoint/2010/main" val="720963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25525" y="0"/>
            <a:ext cx="5111750" cy="1204912"/>
          </a:xfrm>
        </p:spPr>
        <p:txBody>
          <a:bodyPr/>
          <a:lstStyle/>
          <a:p>
            <a:r>
              <a:rPr lang="en-US" dirty="0"/>
              <a:t>Architecture of u-net</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pic>
        <p:nvPicPr>
          <p:cNvPr id="3074" name="Picture 2" descr="U-Net Architecture Explained - GeeksforGeeks">
            <a:extLst>
              <a:ext uri="{FF2B5EF4-FFF2-40B4-BE49-F238E27FC236}">
                <a16:creationId xmlns:a16="http://schemas.microsoft.com/office/drawing/2014/main" id="{0F6120CE-55DC-CB5A-CB5E-19504930D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775" y="1593850"/>
            <a:ext cx="9525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776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25525" y="0"/>
            <a:ext cx="5111750" cy="1204912"/>
          </a:xfrm>
        </p:spPr>
        <p:txBody>
          <a:bodyPr/>
          <a:lstStyle/>
          <a:p>
            <a:r>
              <a:rPr lang="en-US" dirty="0"/>
              <a:t>Architecture of u</a:t>
            </a:r>
            <a:r>
              <a:rPr lang="en-US" baseline="30000" dirty="0"/>
              <a:t>2</a:t>
            </a:r>
            <a:r>
              <a:rPr lang="en-US" dirty="0"/>
              <a:t>-net</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pic>
        <p:nvPicPr>
          <p:cNvPr id="9" name="Picture 8">
            <a:extLst>
              <a:ext uri="{FF2B5EF4-FFF2-40B4-BE49-F238E27FC236}">
                <a16:creationId xmlns:a16="http://schemas.microsoft.com/office/drawing/2014/main" id="{B2FF0F70-24B7-6CC6-2484-D925D300815E}"/>
              </a:ext>
            </a:extLst>
          </p:cNvPr>
          <p:cNvPicPr/>
          <p:nvPr/>
        </p:nvPicPr>
        <p:blipFill>
          <a:blip r:embed="rId2"/>
          <a:stretch>
            <a:fillRect/>
          </a:stretch>
        </p:blipFill>
        <p:spPr>
          <a:xfrm>
            <a:off x="2324986" y="1520456"/>
            <a:ext cx="7595191" cy="5061096"/>
          </a:xfrm>
          <a:prstGeom prst="rect">
            <a:avLst/>
          </a:prstGeom>
        </p:spPr>
      </p:pic>
    </p:spTree>
    <p:extLst>
      <p:ext uri="{BB962C8B-B14F-4D97-AF65-F5344CB8AC3E}">
        <p14:creationId xmlns:p14="http://schemas.microsoft.com/office/powerpoint/2010/main" val="3916908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DATASET DISCRIPTION</a:t>
            </a:r>
          </a:p>
        </p:txBody>
      </p:sp>
    </p:spTree>
    <p:extLst>
      <p:ext uri="{BB962C8B-B14F-4D97-AF65-F5344CB8AC3E}">
        <p14:creationId xmlns:p14="http://schemas.microsoft.com/office/powerpoint/2010/main" val="706516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933700" y="892177"/>
            <a:ext cx="8421688" cy="1325563"/>
          </a:xfrm>
        </p:spPr>
        <p:txBody>
          <a:bodyPr anchor="ctr">
            <a:normAutofit/>
          </a:bodyPr>
          <a:lstStyle/>
          <a:p>
            <a:r>
              <a:rPr lang="en-US" dirty="0"/>
              <a:t>DATASET DISCRIPTION</a:t>
            </a:r>
          </a:p>
        </p:txBody>
      </p:sp>
      <p:sp>
        <p:nvSpPr>
          <p:cNvPr id="10" name="Text Placeholder 9">
            <a:extLst>
              <a:ext uri="{FF2B5EF4-FFF2-40B4-BE49-F238E27FC236}">
                <a16:creationId xmlns:a16="http://schemas.microsoft.com/office/drawing/2014/main" id="{199BD02E-8153-2EF8-0804-552A56A2315E}"/>
              </a:ext>
            </a:extLst>
          </p:cNvPr>
          <p:cNvSpPr>
            <a:spLocks noGrp="1"/>
          </p:cNvSpPr>
          <p:nvPr>
            <p:ph sz="half" idx="2"/>
          </p:nvPr>
        </p:nvSpPr>
        <p:spPr>
          <a:xfrm>
            <a:off x="2933699" y="2066023"/>
            <a:ext cx="9049193" cy="1997867"/>
          </a:xfrm>
        </p:spPr>
        <p:txBody>
          <a:bodyPr>
            <a:normAutofit/>
          </a:bodyPr>
          <a:lstStyle/>
          <a:p>
            <a:r>
              <a:rPr lang="en-US" sz="2000" dirty="0"/>
              <a:t>We using the P3M-10k dataset, it have over 10.000 images with high resolution, portrait photos of people with diverse back grounds</a:t>
            </a:r>
          </a:p>
        </p:txBody>
      </p:sp>
      <p:pic>
        <p:nvPicPr>
          <p:cNvPr id="3" name="Picture 2" descr="A collage of images of people&#10;&#10;Description automatically generated">
            <a:extLst>
              <a:ext uri="{FF2B5EF4-FFF2-40B4-BE49-F238E27FC236}">
                <a16:creationId xmlns:a16="http://schemas.microsoft.com/office/drawing/2014/main" id="{3A387237-2FA4-D85C-B474-28620513CD6E}"/>
              </a:ext>
            </a:extLst>
          </p:cNvPr>
          <p:cNvPicPr>
            <a:picLocks noChangeAspect="1"/>
          </p:cNvPicPr>
          <p:nvPr/>
        </p:nvPicPr>
        <p:blipFill rotWithShape="1">
          <a:blip r:embed="rId2"/>
          <a:srcRect t="31999" r="-1" b="-1"/>
          <a:stretch/>
        </p:blipFill>
        <p:spPr>
          <a:xfrm>
            <a:off x="3008295" y="3093099"/>
            <a:ext cx="8060198" cy="3263251"/>
          </a:xfrm>
          <a:prstGeom prst="rect">
            <a:avLst/>
          </a:prstGeom>
          <a:noFill/>
        </p:spPr>
      </p:pic>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20XX</a:t>
            </a:r>
            <a:endParaRPr lang="en-US"/>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Pitch Deck</a:t>
            </a:r>
            <a:endParaRPr lang="en-US"/>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spTree>
    <p:extLst>
      <p:ext uri="{BB962C8B-B14F-4D97-AF65-F5344CB8AC3E}">
        <p14:creationId xmlns:p14="http://schemas.microsoft.com/office/powerpoint/2010/main" val="3469401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DATASET DISCRIPTION</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10" name="Text Placeholder 9">
            <a:extLst>
              <a:ext uri="{FF2B5EF4-FFF2-40B4-BE49-F238E27FC236}">
                <a16:creationId xmlns:a16="http://schemas.microsoft.com/office/drawing/2014/main" id="{199BD02E-8153-2EF8-0804-552A56A2315E}"/>
              </a:ext>
            </a:extLst>
          </p:cNvPr>
          <p:cNvSpPr>
            <a:spLocks noGrp="1"/>
          </p:cNvSpPr>
          <p:nvPr>
            <p:ph type="body" idx="1"/>
          </p:nvPr>
        </p:nvSpPr>
        <p:spPr>
          <a:xfrm>
            <a:off x="1362075" y="3295649"/>
            <a:ext cx="6931320" cy="1525588"/>
          </a:xfrm>
        </p:spPr>
        <p:txBody>
          <a:bodyPr>
            <a:normAutofit/>
          </a:bodyPr>
          <a:lstStyle/>
          <a:p>
            <a:r>
              <a:rPr lang="en-US" sz="1800" dirty="0"/>
              <a:t>Train dataset : all the images will be </a:t>
            </a:r>
            <a:r>
              <a:rPr lang="en-US" sz="1800" dirty="0" err="1"/>
              <a:t>blured</a:t>
            </a:r>
            <a:r>
              <a:rPr lang="en-US" sz="1800" dirty="0"/>
              <a:t> people’s face if they are not celebrities</a:t>
            </a:r>
          </a:p>
        </p:txBody>
      </p:sp>
      <p:pic>
        <p:nvPicPr>
          <p:cNvPr id="7" name="Picture 6" descr="A person standing in a tunnel&#10;&#10;Description automatically generated">
            <a:extLst>
              <a:ext uri="{FF2B5EF4-FFF2-40B4-BE49-F238E27FC236}">
                <a16:creationId xmlns:a16="http://schemas.microsoft.com/office/drawing/2014/main" id="{0D70B0E8-B848-A402-8923-A08099C88AF2}"/>
              </a:ext>
            </a:extLst>
          </p:cNvPr>
          <p:cNvPicPr>
            <a:picLocks noChangeAspect="1"/>
          </p:cNvPicPr>
          <p:nvPr/>
        </p:nvPicPr>
        <p:blipFill>
          <a:blip r:embed="rId2"/>
          <a:stretch>
            <a:fillRect/>
          </a:stretch>
        </p:blipFill>
        <p:spPr>
          <a:xfrm>
            <a:off x="3204584" y="4219520"/>
            <a:ext cx="1545570" cy="2324080"/>
          </a:xfrm>
          <a:prstGeom prst="rect">
            <a:avLst/>
          </a:prstGeom>
        </p:spPr>
      </p:pic>
      <p:pic>
        <p:nvPicPr>
          <p:cNvPr id="8" name="Picture 7" descr="A person in a black suit&#10;&#10;Description automatically generated">
            <a:extLst>
              <a:ext uri="{FF2B5EF4-FFF2-40B4-BE49-F238E27FC236}">
                <a16:creationId xmlns:a16="http://schemas.microsoft.com/office/drawing/2014/main" id="{568C4429-D08D-9CB5-D997-D107DEFBA16F}"/>
              </a:ext>
            </a:extLst>
          </p:cNvPr>
          <p:cNvPicPr>
            <a:picLocks noChangeAspect="1"/>
          </p:cNvPicPr>
          <p:nvPr/>
        </p:nvPicPr>
        <p:blipFill>
          <a:blip r:embed="rId3"/>
          <a:stretch>
            <a:fillRect/>
          </a:stretch>
        </p:blipFill>
        <p:spPr>
          <a:xfrm>
            <a:off x="5519549" y="4219520"/>
            <a:ext cx="1552261" cy="2324080"/>
          </a:xfrm>
          <a:prstGeom prst="rect">
            <a:avLst/>
          </a:prstGeom>
        </p:spPr>
      </p:pic>
    </p:spTree>
    <p:extLst>
      <p:ext uri="{BB962C8B-B14F-4D97-AF65-F5344CB8AC3E}">
        <p14:creationId xmlns:p14="http://schemas.microsoft.com/office/powerpoint/2010/main" val="853489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DATASET DISCRIPTION</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10" name="Text Placeholder 9">
            <a:extLst>
              <a:ext uri="{FF2B5EF4-FFF2-40B4-BE49-F238E27FC236}">
                <a16:creationId xmlns:a16="http://schemas.microsoft.com/office/drawing/2014/main" id="{199BD02E-8153-2EF8-0804-552A56A2315E}"/>
              </a:ext>
            </a:extLst>
          </p:cNvPr>
          <p:cNvSpPr>
            <a:spLocks noGrp="1"/>
          </p:cNvSpPr>
          <p:nvPr>
            <p:ph type="body" idx="1"/>
          </p:nvPr>
        </p:nvSpPr>
        <p:spPr>
          <a:xfrm>
            <a:off x="1362075" y="3295649"/>
            <a:ext cx="6931320" cy="1525588"/>
          </a:xfrm>
        </p:spPr>
        <p:txBody>
          <a:bodyPr>
            <a:normAutofit/>
          </a:bodyPr>
          <a:lstStyle/>
          <a:p>
            <a:r>
              <a:rPr lang="en-US" sz="1800" dirty="0"/>
              <a:t>Validation dataset : in validation dataset we don’t cover up people’s face but the foreground uses more than 50% of the image area</a:t>
            </a:r>
          </a:p>
        </p:txBody>
      </p:sp>
      <p:pic>
        <p:nvPicPr>
          <p:cNvPr id="7" name="Picture 6" descr="A person taking a picture of graffiti&#10;&#10;Description automatically generated">
            <a:extLst>
              <a:ext uri="{FF2B5EF4-FFF2-40B4-BE49-F238E27FC236}">
                <a16:creationId xmlns:a16="http://schemas.microsoft.com/office/drawing/2014/main" id="{290210D8-E78B-ED7A-FDA9-39C312ECAF2B}"/>
              </a:ext>
            </a:extLst>
          </p:cNvPr>
          <p:cNvPicPr>
            <a:picLocks noChangeAspect="1"/>
          </p:cNvPicPr>
          <p:nvPr/>
        </p:nvPicPr>
        <p:blipFill>
          <a:blip r:embed="rId2"/>
          <a:stretch>
            <a:fillRect/>
          </a:stretch>
        </p:blipFill>
        <p:spPr>
          <a:xfrm>
            <a:off x="4765084" y="4187159"/>
            <a:ext cx="3845516" cy="2670841"/>
          </a:xfrm>
          <a:prstGeom prst="rect">
            <a:avLst/>
          </a:prstGeom>
        </p:spPr>
      </p:pic>
    </p:spTree>
    <p:extLst>
      <p:ext uri="{BB962C8B-B14F-4D97-AF65-F5344CB8AC3E}">
        <p14:creationId xmlns:p14="http://schemas.microsoft.com/office/powerpoint/2010/main" val="2337283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597525" y="416997"/>
            <a:ext cx="5111750" cy="1204912"/>
          </a:xfrm>
        </p:spPr>
        <p:txBody>
          <a:bodyPr/>
          <a:lstStyle/>
          <a:p>
            <a:r>
              <a:rPr lang="en-US" dirty="0"/>
              <a:t>Training result</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pic>
        <p:nvPicPr>
          <p:cNvPr id="7" name="Picture 6">
            <a:extLst>
              <a:ext uri="{FF2B5EF4-FFF2-40B4-BE49-F238E27FC236}">
                <a16:creationId xmlns:a16="http://schemas.microsoft.com/office/drawing/2014/main" id="{45D47B2B-A812-B9C2-44A9-5A822013FBA2}"/>
              </a:ext>
            </a:extLst>
          </p:cNvPr>
          <p:cNvPicPr>
            <a:picLocks noChangeAspect="1"/>
          </p:cNvPicPr>
          <p:nvPr/>
        </p:nvPicPr>
        <p:blipFill>
          <a:blip r:embed="rId2"/>
          <a:stretch>
            <a:fillRect/>
          </a:stretch>
        </p:blipFill>
        <p:spPr>
          <a:xfrm>
            <a:off x="1361831" y="2117657"/>
            <a:ext cx="9468337" cy="2622685"/>
          </a:xfrm>
          <a:prstGeom prst="rect">
            <a:avLst/>
          </a:prstGeom>
        </p:spPr>
      </p:pic>
    </p:spTree>
    <p:extLst>
      <p:ext uri="{BB962C8B-B14F-4D97-AF65-F5344CB8AC3E}">
        <p14:creationId xmlns:p14="http://schemas.microsoft.com/office/powerpoint/2010/main" val="1372007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Application </a:t>
            </a:r>
            <a:r>
              <a:rPr lang="en-US" dirty="0" err="1"/>
              <a:t>discription</a:t>
            </a:r>
            <a:endParaRPr lang="en-US" dirty="0"/>
          </a:p>
        </p:txBody>
      </p:sp>
    </p:spTree>
    <p:extLst>
      <p:ext uri="{BB962C8B-B14F-4D97-AF65-F5344CB8AC3E}">
        <p14:creationId xmlns:p14="http://schemas.microsoft.com/office/powerpoint/2010/main" val="353779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Table of content</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PROBLEM DISCRIPTION</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9680" y="3577180"/>
            <a:ext cx="5433204" cy="365125"/>
          </a:xfrm>
        </p:spPr>
        <p:txBody>
          <a:bodyPr>
            <a:normAutofit lnSpcReduction="10000"/>
          </a:bodyPr>
          <a:lstStyle/>
          <a:p>
            <a:r>
              <a:rPr lang="en-US" dirty="0"/>
              <a:t>DATASET DISCRIPTION</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19680" y="2519033"/>
            <a:ext cx="5433204" cy="365125"/>
          </a:xfrm>
        </p:spPr>
        <p:txBody>
          <a:bodyPr>
            <a:normAutofit lnSpcReduction="10000"/>
          </a:bodyPr>
          <a:lstStyle/>
          <a:p>
            <a:r>
              <a:rPr lang="en-US" dirty="0"/>
              <a:t>PROPOSED METHOD</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9680" y="4601640"/>
            <a:ext cx="5433204" cy="365125"/>
          </a:xfrm>
        </p:spPr>
        <p:txBody>
          <a:bodyPr>
            <a:normAutofit lnSpcReduction="10000"/>
          </a:bodyPr>
          <a:lstStyle/>
          <a:p>
            <a:r>
              <a:rPr lang="en-US" dirty="0"/>
              <a:t>DISCRIPTION APPLICATION AND DEMO</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a:t>
            </a:fld>
            <a:endParaRPr lang="en-US" dirty="0"/>
          </a:p>
        </p:txBody>
      </p:sp>
      <p:sp>
        <p:nvSpPr>
          <p:cNvPr id="19" name="Text Placeholder 8">
            <a:extLst>
              <a:ext uri="{FF2B5EF4-FFF2-40B4-BE49-F238E27FC236}">
                <a16:creationId xmlns:a16="http://schemas.microsoft.com/office/drawing/2014/main" id="{FF85C7C1-6696-995E-FF97-CE4B1812DFE7}"/>
              </a:ext>
            </a:extLst>
          </p:cNvPr>
          <p:cNvSpPr txBox="1">
            <a:spLocks/>
          </p:cNvSpPr>
          <p:nvPr/>
        </p:nvSpPr>
        <p:spPr>
          <a:xfrm>
            <a:off x="5919680" y="5564693"/>
            <a:ext cx="543320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p:txBody>
      </p:sp>
    </p:spTree>
    <p:extLst>
      <p:ext uri="{BB962C8B-B14F-4D97-AF65-F5344CB8AC3E}">
        <p14:creationId xmlns:p14="http://schemas.microsoft.com/office/powerpoint/2010/main" val="1844941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213219" y="136525"/>
            <a:ext cx="5111750" cy="1204912"/>
          </a:xfrm>
        </p:spPr>
        <p:txBody>
          <a:bodyPr/>
          <a:lstStyle/>
          <a:p>
            <a:r>
              <a:rPr lang="en-US" dirty="0"/>
              <a:t>Application </a:t>
            </a:r>
            <a:r>
              <a:rPr lang="en-US" dirty="0" err="1"/>
              <a:t>discription</a:t>
            </a:r>
            <a:endParaRPr lang="en-US" dirty="0"/>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pic>
        <p:nvPicPr>
          <p:cNvPr id="8" name="Picture 7">
            <a:extLst>
              <a:ext uri="{FF2B5EF4-FFF2-40B4-BE49-F238E27FC236}">
                <a16:creationId xmlns:a16="http://schemas.microsoft.com/office/drawing/2014/main" id="{CBC426A9-41C2-C4E0-BE72-026773C95964}"/>
              </a:ext>
            </a:extLst>
          </p:cNvPr>
          <p:cNvPicPr>
            <a:picLocks noChangeAspect="1"/>
          </p:cNvPicPr>
          <p:nvPr/>
        </p:nvPicPr>
        <p:blipFill>
          <a:blip r:embed="rId2"/>
          <a:stretch>
            <a:fillRect/>
          </a:stretch>
        </p:blipFill>
        <p:spPr>
          <a:xfrm>
            <a:off x="2209800" y="1798617"/>
            <a:ext cx="7141260" cy="4557733"/>
          </a:xfrm>
          <a:prstGeom prst="rect">
            <a:avLst/>
          </a:prstGeom>
        </p:spPr>
      </p:pic>
    </p:spTree>
    <p:extLst>
      <p:ext uri="{BB962C8B-B14F-4D97-AF65-F5344CB8AC3E}">
        <p14:creationId xmlns:p14="http://schemas.microsoft.com/office/powerpoint/2010/main" val="3434775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84250" y="2034021"/>
            <a:ext cx="5111750" cy="1204912"/>
          </a:xfrm>
        </p:spPr>
        <p:txBody>
          <a:bodyPr/>
          <a:lstStyle/>
          <a:p>
            <a:r>
              <a:rPr lang="en-US" dirty="0"/>
              <a:t>Application </a:t>
            </a:r>
            <a:r>
              <a:rPr lang="en-US" dirty="0" err="1"/>
              <a:t>discription</a:t>
            </a:r>
            <a:endParaRPr lang="en-US" dirty="0"/>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pic>
        <p:nvPicPr>
          <p:cNvPr id="7" name="Picture 6">
            <a:extLst>
              <a:ext uri="{FF2B5EF4-FFF2-40B4-BE49-F238E27FC236}">
                <a16:creationId xmlns:a16="http://schemas.microsoft.com/office/drawing/2014/main" id="{12C8614C-6F04-D80F-7F6D-4AA77B583985}"/>
              </a:ext>
            </a:extLst>
          </p:cNvPr>
          <p:cNvPicPr>
            <a:picLocks noChangeAspect="1"/>
          </p:cNvPicPr>
          <p:nvPr/>
        </p:nvPicPr>
        <p:blipFill>
          <a:blip r:embed="rId2"/>
          <a:stretch>
            <a:fillRect/>
          </a:stretch>
        </p:blipFill>
        <p:spPr>
          <a:xfrm>
            <a:off x="7134243" y="190929"/>
            <a:ext cx="3160617" cy="6530546"/>
          </a:xfrm>
          <a:prstGeom prst="rect">
            <a:avLst/>
          </a:prstGeom>
        </p:spPr>
      </p:pic>
    </p:spTree>
    <p:extLst>
      <p:ext uri="{BB962C8B-B14F-4D97-AF65-F5344CB8AC3E}">
        <p14:creationId xmlns:p14="http://schemas.microsoft.com/office/powerpoint/2010/main" val="495069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demo</a:t>
            </a:r>
          </a:p>
        </p:txBody>
      </p:sp>
    </p:spTree>
    <p:extLst>
      <p:ext uri="{BB962C8B-B14F-4D97-AF65-F5344CB8AC3E}">
        <p14:creationId xmlns:p14="http://schemas.microsoft.com/office/powerpoint/2010/main" val="3344232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Conclusion</a:t>
            </a:r>
          </a:p>
        </p:txBody>
      </p:sp>
    </p:spTree>
    <p:extLst>
      <p:ext uri="{BB962C8B-B14F-4D97-AF65-F5344CB8AC3E}">
        <p14:creationId xmlns:p14="http://schemas.microsoft.com/office/powerpoint/2010/main" val="3986224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84250" y="2034021"/>
            <a:ext cx="5111750" cy="1204912"/>
          </a:xfrm>
        </p:spPr>
        <p:txBody>
          <a:bodyPr/>
          <a:lstStyle/>
          <a:p>
            <a:r>
              <a:rPr lang="en-US" dirty="0"/>
              <a:t>Division of work</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graphicFrame>
        <p:nvGraphicFramePr>
          <p:cNvPr id="8" name="Table 7">
            <a:extLst>
              <a:ext uri="{FF2B5EF4-FFF2-40B4-BE49-F238E27FC236}">
                <a16:creationId xmlns:a16="http://schemas.microsoft.com/office/drawing/2014/main" id="{DCE254A2-CC38-A881-D6F5-510CBE3DF160}"/>
              </a:ext>
            </a:extLst>
          </p:cNvPr>
          <p:cNvGraphicFramePr>
            <a:graphicFrameLocks noGrp="1"/>
          </p:cNvGraphicFramePr>
          <p:nvPr>
            <p:extLst>
              <p:ext uri="{D42A27DB-BD31-4B8C-83A1-F6EECF244321}">
                <p14:modId xmlns:p14="http://schemas.microsoft.com/office/powerpoint/2010/main" val="2861873754"/>
              </p:ext>
            </p:extLst>
          </p:nvPr>
        </p:nvGraphicFramePr>
        <p:xfrm>
          <a:off x="1160463" y="3695280"/>
          <a:ext cx="6459538" cy="1371600"/>
        </p:xfrm>
        <a:graphic>
          <a:graphicData uri="http://schemas.openxmlformats.org/drawingml/2006/table">
            <a:tbl>
              <a:tblPr firstRow="1" bandRow="1">
                <a:tableStyleId>{7E9639D4-E3E2-4D34-9284-5A2195B3D0D7}</a:tableStyleId>
              </a:tblPr>
              <a:tblGrid>
                <a:gridCol w="3229769">
                  <a:extLst>
                    <a:ext uri="{9D8B030D-6E8A-4147-A177-3AD203B41FA5}">
                      <a16:colId xmlns:a16="http://schemas.microsoft.com/office/drawing/2014/main" val="3991140814"/>
                    </a:ext>
                  </a:extLst>
                </a:gridCol>
                <a:gridCol w="3229769">
                  <a:extLst>
                    <a:ext uri="{9D8B030D-6E8A-4147-A177-3AD203B41FA5}">
                      <a16:colId xmlns:a16="http://schemas.microsoft.com/office/drawing/2014/main" val="3352859253"/>
                    </a:ext>
                  </a:extLst>
                </a:gridCol>
              </a:tblGrid>
              <a:tr h="203713">
                <a:tc>
                  <a:txBody>
                    <a:bodyPr/>
                    <a:lstStyle/>
                    <a:p>
                      <a:endParaRPr lang="en-US" dirty="0"/>
                    </a:p>
                  </a:txBody>
                  <a:tcPr/>
                </a:tc>
                <a:tc>
                  <a:txBody>
                    <a:bodyPr/>
                    <a:lstStyle/>
                    <a:p>
                      <a:r>
                        <a:rPr lang="en-US" dirty="0" err="1"/>
                        <a:t>Phân</a:t>
                      </a:r>
                      <a:r>
                        <a:rPr lang="en-US" dirty="0"/>
                        <a:t> chia </a:t>
                      </a:r>
                      <a:r>
                        <a:rPr lang="en-US" dirty="0" err="1"/>
                        <a:t>công</a:t>
                      </a:r>
                      <a:r>
                        <a:rPr lang="en-US" dirty="0"/>
                        <a:t> </a:t>
                      </a:r>
                      <a:r>
                        <a:rPr lang="en-US" dirty="0" err="1"/>
                        <a:t>việc</a:t>
                      </a:r>
                      <a:endParaRPr lang="en-US" dirty="0"/>
                    </a:p>
                  </a:txBody>
                  <a:tcPr/>
                </a:tc>
                <a:extLst>
                  <a:ext uri="{0D108BD9-81ED-4DB2-BD59-A6C34878D82A}">
                    <a16:rowId xmlns:a16="http://schemas.microsoft.com/office/drawing/2014/main" val="95439080"/>
                  </a:ext>
                </a:extLst>
              </a:tr>
              <a:tr h="351615">
                <a:tc>
                  <a:txBody>
                    <a:bodyPr/>
                    <a:lstStyle/>
                    <a:p>
                      <a:r>
                        <a:rPr lang="en-US" dirty="0"/>
                        <a:t>Hoàng Gia Huy</a:t>
                      </a:r>
                    </a:p>
                  </a:txBody>
                  <a:tcPr/>
                </a:tc>
                <a:tc>
                  <a:txBody>
                    <a:bodyPr/>
                    <a:lstStyle/>
                    <a:p>
                      <a:r>
                        <a:rPr lang="en-US" dirty="0"/>
                        <a:t>Train </a:t>
                      </a:r>
                      <a:r>
                        <a:rPr lang="en-US" dirty="0" err="1"/>
                        <a:t>model,code</a:t>
                      </a:r>
                      <a:r>
                        <a:rPr lang="en-US" dirty="0"/>
                        <a:t> </a:t>
                      </a:r>
                      <a:r>
                        <a:rPr lang="en-US" dirty="0" err="1"/>
                        <a:t>giao</a:t>
                      </a:r>
                      <a:r>
                        <a:rPr lang="en-US" dirty="0"/>
                        <a:t> </a:t>
                      </a:r>
                      <a:r>
                        <a:rPr lang="en-US" dirty="0" err="1"/>
                        <a:t>diện</a:t>
                      </a:r>
                      <a:r>
                        <a:rPr lang="en-US" dirty="0"/>
                        <a:t> ,</a:t>
                      </a:r>
                      <a:r>
                        <a:rPr lang="en-US" dirty="0" err="1"/>
                        <a:t>thuyết</a:t>
                      </a:r>
                      <a:r>
                        <a:rPr lang="en-US" dirty="0"/>
                        <a:t> </a:t>
                      </a:r>
                      <a:r>
                        <a:rPr lang="en-US" dirty="0" err="1"/>
                        <a:t>trình</a:t>
                      </a:r>
                      <a:r>
                        <a:rPr lang="en-US" dirty="0"/>
                        <a:t>, </a:t>
                      </a:r>
                      <a:r>
                        <a:rPr lang="en-US" dirty="0" err="1"/>
                        <a:t>xử</a:t>
                      </a:r>
                      <a:r>
                        <a:rPr lang="en-US" dirty="0"/>
                        <a:t> </a:t>
                      </a:r>
                      <a:r>
                        <a:rPr lang="en-US" dirty="0" err="1"/>
                        <a:t>lý</a:t>
                      </a:r>
                      <a:r>
                        <a:rPr lang="en-US" dirty="0"/>
                        <a:t> data</a:t>
                      </a:r>
                    </a:p>
                  </a:txBody>
                  <a:tcPr/>
                </a:tc>
                <a:extLst>
                  <a:ext uri="{0D108BD9-81ED-4DB2-BD59-A6C34878D82A}">
                    <a16:rowId xmlns:a16="http://schemas.microsoft.com/office/drawing/2014/main" val="3520220604"/>
                  </a:ext>
                </a:extLst>
              </a:tr>
              <a:tr h="203713">
                <a:tc>
                  <a:txBody>
                    <a:bodyPr/>
                    <a:lstStyle/>
                    <a:p>
                      <a:r>
                        <a:rPr lang="en-US" dirty="0"/>
                        <a:t>Trang </a:t>
                      </a:r>
                      <a:r>
                        <a:rPr lang="en-US" dirty="0" err="1"/>
                        <a:t>Trường</a:t>
                      </a:r>
                      <a:r>
                        <a:rPr lang="en-US" dirty="0"/>
                        <a:t> Giang</a:t>
                      </a:r>
                    </a:p>
                  </a:txBody>
                  <a:tcPr/>
                </a:tc>
                <a:tc>
                  <a:txBody>
                    <a:bodyPr/>
                    <a:lstStyle/>
                    <a:p>
                      <a:r>
                        <a:rPr lang="en-US" dirty="0" err="1"/>
                        <a:t>Tìm</a:t>
                      </a:r>
                      <a:r>
                        <a:rPr lang="en-US" dirty="0"/>
                        <a:t> </a:t>
                      </a:r>
                      <a:r>
                        <a:rPr lang="en-US" dirty="0" err="1"/>
                        <a:t>kiếm</a:t>
                      </a:r>
                      <a:r>
                        <a:rPr lang="en-US" dirty="0"/>
                        <a:t> </a:t>
                      </a:r>
                      <a:r>
                        <a:rPr lang="en-US" dirty="0" err="1"/>
                        <a:t>tài</a:t>
                      </a:r>
                      <a:r>
                        <a:rPr lang="en-US" dirty="0"/>
                        <a:t> </a:t>
                      </a:r>
                      <a:r>
                        <a:rPr lang="en-US" dirty="0" err="1"/>
                        <a:t>liệu</a:t>
                      </a:r>
                      <a:r>
                        <a:rPr lang="en-US" dirty="0"/>
                        <a:t>, </a:t>
                      </a:r>
                      <a:r>
                        <a:rPr lang="en-US" dirty="0" err="1"/>
                        <a:t>thuyết</a:t>
                      </a:r>
                      <a:r>
                        <a:rPr lang="en-US" dirty="0"/>
                        <a:t> </a:t>
                      </a:r>
                      <a:r>
                        <a:rPr lang="en-US" dirty="0" err="1"/>
                        <a:t>trình</a:t>
                      </a:r>
                      <a:r>
                        <a:rPr lang="en-US" dirty="0"/>
                        <a:t> </a:t>
                      </a:r>
                    </a:p>
                  </a:txBody>
                  <a:tcPr/>
                </a:tc>
                <a:extLst>
                  <a:ext uri="{0D108BD9-81ED-4DB2-BD59-A6C34878D82A}">
                    <a16:rowId xmlns:a16="http://schemas.microsoft.com/office/drawing/2014/main" val="849624981"/>
                  </a:ext>
                </a:extLst>
              </a:tr>
            </a:tbl>
          </a:graphicData>
        </a:graphic>
      </p:graphicFrame>
    </p:spTree>
    <p:extLst>
      <p:ext uri="{BB962C8B-B14F-4D97-AF65-F5344CB8AC3E}">
        <p14:creationId xmlns:p14="http://schemas.microsoft.com/office/powerpoint/2010/main" val="3809746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84250" y="2034021"/>
            <a:ext cx="5111750" cy="1204912"/>
          </a:xfrm>
        </p:spPr>
        <p:txBody>
          <a:bodyPr/>
          <a:lstStyle/>
          <a:p>
            <a:r>
              <a:rPr lang="en-US" dirty="0"/>
              <a:t>References</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
        <p:nvSpPr>
          <p:cNvPr id="7" name="TextBox 6">
            <a:extLst>
              <a:ext uri="{FF2B5EF4-FFF2-40B4-BE49-F238E27FC236}">
                <a16:creationId xmlns:a16="http://schemas.microsoft.com/office/drawing/2014/main" id="{E234C385-46BC-8F78-2B2C-04BBAF433873}"/>
              </a:ext>
            </a:extLst>
          </p:cNvPr>
          <p:cNvSpPr txBox="1"/>
          <p:nvPr/>
        </p:nvSpPr>
        <p:spPr>
          <a:xfrm>
            <a:off x="923924" y="3700193"/>
            <a:ext cx="8264525" cy="2123658"/>
          </a:xfrm>
          <a:prstGeom prst="rect">
            <a:avLst/>
          </a:prstGeom>
          <a:noFill/>
        </p:spPr>
        <p:txBody>
          <a:bodyPr wrap="square">
            <a:spAutoFit/>
          </a:bodyPr>
          <a:lstStyle/>
          <a:p>
            <a:pPr marL="0" marR="0" algn="just">
              <a:spcBef>
                <a:spcPts val="0"/>
              </a:spcBef>
              <a:spcAft>
                <a:spcPts val="0"/>
              </a:spcAft>
            </a:pPr>
            <a:r>
              <a:rPr lang="en-US" sz="2200" dirty="0">
                <a:effectLst/>
                <a:latin typeface="Arial" panose="020B0604020202020204" pitchFamily="34" charset="0"/>
                <a:ea typeface="Arial" panose="020B0604020202020204" pitchFamily="34" charset="0"/>
              </a:rPr>
              <a:t>[1] </a:t>
            </a:r>
            <a:r>
              <a:rPr lang="en-US" sz="2200" u="sng" spc="-10" dirty="0">
                <a:solidFill>
                  <a:srgbClr val="467886"/>
                </a:solidFill>
                <a:effectLst/>
                <a:latin typeface="Times New Roman" panose="02020603050405020304" pitchFamily="18" charset="0"/>
                <a:ea typeface="Arial" panose="020B0604020202020204" pitchFamily="34" charset="0"/>
                <a:cs typeface="Arial" panose="020B0604020202020204" pitchFamily="34" charset="0"/>
                <a:hlinkClick r:id="rId2"/>
              </a:rPr>
              <a:t>U^2-Net: Going Deeper with Nested U-Structure for Salient Object Detection</a:t>
            </a:r>
            <a:endParaRPr lang="en-US" sz="2200" dirty="0">
              <a:effectLst/>
              <a:latin typeface="Arial" panose="020B0604020202020204" pitchFamily="34" charset="0"/>
              <a:ea typeface="Arial" panose="020B0604020202020204" pitchFamily="34" charset="0"/>
            </a:endParaRPr>
          </a:p>
          <a:p>
            <a:pPr marL="0" marR="0" algn="just">
              <a:spcBef>
                <a:spcPts val="0"/>
              </a:spcBef>
              <a:spcAft>
                <a:spcPts val="0"/>
              </a:spcAft>
            </a:pPr>
            <a:r>
              <a:rPr lang="en-US" sz="2200" spc="-10" dirty="0">
                <a:effectLst/>
                <a:latin typeface="Times New Roman" panose="02020603050405020304" pitchFamily="18" charset="0"/>
                <a:ea typeface="Arial" panose="020B0604020202020204" pitchFamily="34" charset="0"/>
                <a:cs typeface="Arial" panose="020B0604020202020204" pitchFamily="34" charset="0"/>
              </a:rPr>
              <a:t> </a:t>
            </a:r>
            <a:endParaRPr lang="en-US" sz="2200" dirty="0">
              <a:effectLst/>
              <a:latin typeface="Arial" panose="020B0604020202020204" pitchFamily="34" charset="0"/>
              <a:ea typeface="Arial" panose="020B0604020202020204" pitchFamily="34" charset="0"/>
            </a:endParaRPr>
          </a:p>
          <a:p>
            <a:pPr marL="19685" marR="0" algn="just">
              <a:spcBef>
                <a:spcPts val="0"/>
              </a:spcBef>
              <a:spcAft>
                <a:spcPts val="0"/>
              </a:spcAft>
            </a:pPr>
            <a:r>
              <a:rPr lang="en-US" sz="2200" dirty="0">
                <a:effectLst/>
                <a:latin typeface="Arial" panose="020B0604020202020204" pitchFamily="34" charset="0"/>
                <a:ea typeface="Arial" panose="020B0604020202020204" pitchFamily="34" charset="0"/>
              </a:rPr>
              <a:t>[2] </a:t>
            </a:r>
            <a:r>
              <a:rPr lang="en-US" sz="2200" u="sng" dirty="0">
                <a:solidFill>
                  <a:srgbClr val="467886"/>
                </a:solidFill>
                <a:effectLst/>
                <a:latin typeface="Times New Roman" panose="02020603050405020304" pitchFamily="18" charset="0"/>
                <a:ea typeface="Arial" panose="020B0604020202020204" pitchFamily="34" charset="0"/>
                <a:cs typeface="Arial" panose="020B0604020202020204" pitchFamily="34" charset="0"/>
                <a:hlinkClick r:id="rId3"/>
              </a:rPr>
              <a:t>Dataset P3M-10k</a:t>
            </a:r>
            <a:endParaRPr lang="en-US" sz="2200" dirty="0">
              <a:effectLst/>
              <a:latin typeface="Arial" panose="020B0604020202020204" pitchFamily="34" charset="0"/>
              <a:ea typeface="Arial" panose="020B0604020202020204" pitchFamily="34" charset="0"/>
            </a:endParaRPr>
          </a:p>
          <a:p>
            <a:pPr marL="19685" marR="0" algn="just">
              <a:spcBef>
                <a:spcPts val="0"/>
              </a:spcBef>
              <a:spcAft>
                <a:spcPts val="0"/>
              </a:spcAft>
            </a:pPr>
            <a:r>
              <a:rPr lang="en-US" sz="2200" u="none" strike="noStrike" dirty="0">
                <a:solidFill>
                  <a:srgbClr val="467886"/>
                </a:solidFill>
                <a:effectLst/>
                <a:latin typeface="Arial" panose="020B0604020202020204" pitchFamily="34" charset="0"/>
                <a:ea typeface="Arial" panose="020B0604020202020204" pitchFamily="34" charset="0"/>
              </a:rPr>
              <a:t> </a:t>
            </a:r>
            <a:endParaRPr lang="en-US" sz="2200" dirty="0">
              <a:effectLst/>
              <a:latin typeface="Arial" panose="020B0604020202020204" pitchFamily="34" charset="0"/>
              <a:ea typeface="Arial" panose="020B0604020202020204" pitchFamily="34" charset="0"/>
            </a:endParaRPr>
          </a:p>
          <a:p>
            <a:pPr marL="19685" marR="0" algn="just">
              <a:spcBef>
                <a:spcPts val="0"/>
              </a:spcBef>
              <a:spcAft>
                <a:spcPts val="0"/>
              </a:spcAft>
            </a:pPr>
            <a:r>
              <a:rPr lang="en-US" sz="2200" u="sng" dirty="0">
                <a:solidFill>
                  <a:srgbClr val="467886"/>
                </a:solidFill>
                <a:effectLst/>
                <a:latin typeface="Arial" panose="020B0604020202020204" pitchFamily="34" charset="0"/>
                <a:ea typeface="Arial" panose="020B0604020202020204" pitchFamily="34" charset="0"/>
              </a:rPr>
              <a:t>[3] </a:t>
            </a:r>
            <a:r>
              <a:rPr lang="en-US" sz="2200" u="sng" dirty="0">
                <a:solidFill>
                  <a:srgbClr val="467886"/>
                </a:solidFill>
                <a:effectLst/>
                <a:latin typeface="Times New Roman" panose="02020603050405020304" pitchFamily="18" charset="0"/>
                <a:ea typeface="Arial" panose="020B0604020202020204" pitchFamily="34" charset="0"/>
                <a:cs typeface="Arial" panose="020B0604020202020204" pitchFamily="34" charset="0"/>
                <a:hlinkClick r:id="rId4"/>
              </a:rPr>
              <a:t>Privacy -Preserving Portrait Matting</a:t>
            </a:r>
            <a:endParaRPr lang="en-US" sz="2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575889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Image matting</a:t>
            </a:r>
          </a:p>
        </p:txBody>
      </p:sp>
    </p:spTree>
    <p:extLst>
      <p:ext uri="{BB962C8B-B14F-4D97-AF65-F5344CB8AC3E}">
        <p14:creationId xmlns:p14="http://schemas.microsoft.com/office/powerpoint/2010/main" val="135832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What is image matting</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6" y="3169569"/>
            <a:ext cx="6926998" cy="3369343"/>
          </a:xfrm>
        </p:spPr>
        <p:txBody>
          <a:bodyPr vert="horz" lIns="91440" tIns="45720" rIns="91440" bIns="45720" rtlCol="0" anchor="t">
            <a:normAutofit/>
          </a:bodyPr>
          <a:lstStyle/>
          <a:p>
            <a:pPr algn="l"/>
            <a:r>
              <a:rPr lang="en-US" sz="2000" b="1" i="0" dirty="0">
                <a:solidFill>
                  <a:srgbClr val="1F1F1F"/>
                </a:solidFill>
                <a:effectLst/>
                <a:latin typeface="Google Sans"/>
              </a:rPr>
              <a:t>Image matting </a:t>
            </a:r>
            <a:r>
              <a:rPr lang="en-US" sz="2000" b="0" i="0" dirty="0">
                <a:solidFill>
                  <a:srgbClr val="1F1F1F"/>
                </a:solidFill>
                <a:effectLst/>
                <a:latin typeface="Google Sans"/>
              </a:rPr>
              <a:t>is the process of separating an image into foreground and background components, while also estimating the opacity of each pixel. This means, for each pixel in the image, we want to know:</a:t>
            </a:r>
          </a:p>
          <a:p>
            <a:pPr algn="l">
              <a:buFont typeface="Arial" panose="020B0604020202020204" pitchFamily="34" charset="0"/>
              <a:buChar char="•"/>
            </a:pPr>
            <a:r>
              <a:rPr lang="en-US" sz="2000" b="0" i="0" dirty="0">
                <a:solidFill>
                  <a:srgbClr val="1F1F1F"/>
                </a:solidFill>
                <a:effectLst/>
                <a:latin typeface="Google Sans"/>
              </a:rPr>
              <a:t>Is it part of the foreground object or the background?</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2050" name="Picture 2" descr="Image Matting">
            <a:extLst>
              <a:ext uri="{FF2B5EF4-FFF2-40B4-BE49-F238E27FC236}">
                <a16:creationId xmlns:a16="http://schemas.microsoft.com/office/drawing/2014/main" id="{9C38A6F2-9F05-B468-7234-BA5E54A61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786" y="3169569"/>
            <a:ext cx="3960548" cy="286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276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PROBLEM DISCRIPTION</a:t>
            </a:r>
          </a:p>
        </p:txBody>
      </p:sp>
    </p:spTree>
    <p:extLst>
      <p:ext uri="{BB962C8B-B14F-4D97-AF65-F5344CB8AC3E}">
        <p14:creationId xmlns:p14="http://schemas.microsoft.com/office/powerpoint/2010/main" val="70778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31587" y="1679058"/>
            <a:ext cx="5111750" cy="1204912"/>
          </a:xfrm>
        </p:spPr>
        <p:txBody>
          <a:bodyPr/>
          <a:lstStyle/>
          <a:p>
            <a:r>
              <a:rPr lang="en-US" dirty="0"/>
              <a:t>PROBLEM DISCRIPTION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031586" y="3371575"/>
            <a:ext cx="7389399" cy="1204912"/>
          </a:xfrm>
        </p:spPr>
        <p:txBody>
          <a:bodyPr vert="horz" lIns="91440" tIns="45720" rIns="91440" bIns="45720" rtlCol="0" anchor="t">
            <a:normAutofit/>
          </a:bodyPr>
          <a:lstStyle/>
          <a:p>
            <a:r>
              <a:rPr lang="en-US" sz="2000" dirty="0"/>
              <a:t>INPUT: a high-resolution real-world portrait photo of a person or 2 people with variety of backgrounds, size 512x512</a:t>
            </a:r>
            <a:endParaRPr lang="en-US" sz="2000" noProof="1"/>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9" name="Content Placeholder 2">
            <a:extLst>
              <a:ext uri="{FF2B5EF4-FFF2-40B4-BE49-F238E27FC236}">
                <a16:creationId xmlns:a16="http://schemas.microsoft.com/office/drawing/2014/main" id="{5C0D99D7-C207-3392-5B4A-A50F74B0DFF1}"/>
              </a:ext>
            </a:extLst>
          </p:cNvPr>
          <p:cNvSpPr txBox="1">
            <a:spLocks/>
          </p:cNvSpPr>
          <p:nvPr/>
        </p:nvSpPr>
        <p:spPr>
          <a:xfrm>
            <a:off x="1031587" y="4160836"/>
            <a:ext cx="7187380" cy="188908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50000"/>
              </a:lnSpc>
            </a:pPr>
            <a:r>
              <a:rPr lang="en-US" sz="2000" dirty="0"/>
              <a:t>OUTPUT: will be a mask of the same size as the Input, each pixel has a value from 0-1 representing the % of that pixel contributing to the foreground and background.</a:t>
            </a:r>
            <a:endParaRPr lang="en-US" sz="2000" noProof="1"/>
          </a:p>
        </p:txBody>
      </p:sp>
      <p:sp>
        <p:nvSpPr>
          <p:cNvPr id="7" name="Rectangle 1">
            <a:extLst>
              <a:ext uri="{FF2B5EF4-FFF2-40B4-BE49-F238E27FC236}">
                <a16:creationId xmlns:a16="http://schemas.microsoft.com/office/drawing/2014/main" id="{67AC75A5-F529-121C-4E99-91D8B4FC7F8F}"/>
              </a:ext>
            </a:extLst>
          </p:cNvPr>
          <p:cNvSpPr>
            <a:spLocks noChangeArrowheads="1"/>
          </p:cNvSpPr>
          <p:nvPr/>
        </p:nvSpPr>
        <p:spPr bwMode="auto">
          <a:xfrm>
            <a:off x="0" y="98113"/>
            <a:ext cx="65" cy="260974"/>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BA1BC8D4-A6C2-8311-48B0-E34C9BFDDD4B}"/>
              </a:ext>
            </a:extLst>
          </p:cNvPr>
          <p:cNvSpPr>
            <a:spLocks noChangeArrowheads="1"/>
          </p:cNvSpPr>
          <p:nvPr/>
        </p:nvSpPr>
        <p:spPr bwMode="auto">
          <a:xfrm>
            <a:off x="0" y="98113"/>
            <a:ext cx="65" cy="260974"/>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PROBLEM DISCRIPTION</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14" name="Arrow: Right 13">
            <a:extLst>
              <a:ext uri="{FF2B5EF4-FFF2-40B4-BE49-F238E27FC236}">
                <a16:creationId xmlns:a16="http://schemas.microsoft.com/office/drawing/2014/main" id="{8DB58436-03A7-147F-2E8E-5548AE65717E}"/>
              </a:ext>
            </a:extLst>
          </p:cNvPr>
          <p:cNvSpPr/>
          <p:nvPr/>
        </p:nvSpPr>
        <p:spPr>
          <a:xfrm>
            <a:off x="5593080" y="4739640"/>
            <a:ext cx="1374458" cy="36512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close-up of a young person&#10;&#10;Description automatically generated">
            <a:extLst>
              <a:ext uri="{FF2B5EF4-FFF2-40B4-BE49-F238E27FC236}">
                <a16:creationId xmlns:a16="http://schemas.microsoft.com/office/drawing/2014/main" id="{655792DF-AD36-5AC1-4087-4F3609B1E7DD}"/>
              </a:ext>
            </a:extLst>
          </p:cNvPr>
          <p:cNvPicPr>
            <a:picLocks noChangeAspect="1"/>
          </p:cNvPicPr>
          <p:nvPr/>
        </p:nvPicPr>
        <p:blipFill>
          <a:blip r:embed="rId2"/>
          <a:stretch>
            <a:fillRect/>
          </a:stretch>
        </p:blipFill>
        <p:spPr>
          <a:xfrm>
            <a:off x="2971741" y="3313358"/>
            <a:ext cx="2192181" cy="3284212"/>
          </a:xfrm>
          <a:prstGeom prst="rect">
            <a:avLst/>
          </a:prstGeom>
        </p:spPr>
      </p:pic>
      <p:pic>
        <p:nvPicPr>
          <p:cNvPr id="10" name="Picture 9" descr="A black and white image of a person's head&#10;&#10;Description automatically generated">
            <a:extLst>
              <a:ext uri="{FF2B5EF4-FFF2-40B4-BE49-F238E27FC236}">
                <a16:creationId xmlns:a16="http://schemas.microsoft.com/office/drawing/2014/main" id="{7953C47F-3B77-1B68-E9BD-FC55F4C0BC0D}"/>
              </a:ext>
            </a:extLst>
          </p:cNvPr>
          <p:cNvPicPr>
            <a:picLocks noChangeAspect="1"/>
          </p:cNvPicPr>
          <p:nvPr/>
        </p:nvPicPr>
        <p:blipFill>
          <a:blip r:embed="rId3"/>
          <a:stretch>
            <a:fillRect/>
          </a:stretch>
        </p:blipFill>
        <p:spPr>
          <a:xfrm>
            <a:off x="7384380" y="3313357"/>
            <a:ext cx="2192181" cy="3284213"/>
          </a:xfrm>
          <a:prstGeom prst="rect">
            <a:avLst/>
          </a:prstGeom>
        </p:spPr>
      </p:pic>
    </p:spTree>
    <p:extLst>
      <p:ext uri="{BB962C8B-B14F-4D97-AF65-F5344CB8AC3E}">
        <p14:creationId xmlns:p14="http://schemas.microsoft.com/office/powerpoint/2010/main" val="918426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Proposed method</a:t>
            </a:r>
          </a:p>
        </p:txBody>
      </p:sp>
    </p:spTree>
    <p:extLst>
      <p:ext uri="{BB962C8B-B14F-4D97-AF65-F5344CB8AC3E}">
        <p14:creationId xmlns:p14="http://schemas.microsoft.com/office/powerpoint/2010/main" val="77139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U</a:t>
            </a:r>
            <a:r>
              <a:rPr lang="en-US" baseline="30000" dirty="0"/>
              <a:t>2</a:t>
            </a:r>
            <a:r>
              <a:rPr lang="en-US" dirty="0"/>
              <a:t>-net model</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10" name="Text Placeholder 9">
            <a:extLst>
              <a:ext uri="{FF2B5EF4-FFF2-40B4-BE49-F238E27FC236}">
                <a16:creationId xmlns:a16="http://schemas.microsoft.com/office/drawing/2014/main" id="{199BD02E-8153-2EF8-0804-552A56A2315E}"/>
              </a:ext>
            </a:extLst>
          </p:cNvPr>
          <p:cNvSpPr>
            <a:spLocks noGrp="1"/>
          </p:cNvSpPr>
          <p:nvPr>
            <p:ph type="body" idx="1"/>
          </p:nvPr>
        </p:nvSpPr>
        <p:spPr>
          <a:xfrm>
            <a:off x="1362075" y="3218656"/>
            <a:ext cx="7248525" cy="1525588"/>
          </a:xfrm>
        </p:spPr>
        <p:txBody>
          <a:bodyPr>
            <a:noAutofit/>
          </a:bodyPr>
          <a:lstStyle/>
          <a:p>
            <a:r>
              <a:rPr lang="en-US" sz="2000" dirty="0"/>
              <a:t>- An architecture for </a:t>
            </a:r>
            <a:r>
              <a:rPr lang="en-US" sz="2000" i="1" dirty="0"/>
              <a:t>Salient Object Detection (SOD)</a:t>
            </a:r>
            <a:r>
              <a:rPr lang="en-US" sz="2000" dirty="0"/>
              <a:t>.</a:t>
            </a:r>
          </a:p>
          <a:p>
            <a:r>
              <a:rPr lang="en-US" sz="2000" dirty="0"/>
              <a:t>- It is a two-level nested U-shaped architecture build using the proposed </a:t>
            </a:r>
            <a:r>
              <a:rPr lang="en-US" sz="2000" i="1" dirty="0" err="1"/>
              <a:t>ReSidual</a:t>
            </a:r>
            <a:r>
              <a:rPr lang="en-US" sz="2000" i="1" dirty="0"/>
              <a:t> U-blocks (RSU).</a:t>
            </a:r>
          </a:p>
          <a:p>
            <a:r>
              <a:rPr lang="en-US" sz="2000" dirty="0"/>
              <a:t>- U2-Net does not use pre-trained backbone</a:t>
            </a:r>
          </a:p>
        </p:txBody>
      </p:sp>
    </p:spTree>
    <p:extLst>
      <p:ext uri="{BB962C8B-B14F-4D97-AF65-F5344CB8AC3E}">
        <p14:creationId xmlns:p14="http://schemas.microsoft.com/office/powerpoint/2010/main" val="119621040"/>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 Minimalist sales pitch_Win32_v3" id="{94A97C69-66A9-4087-9F82-0ACADC7B1165}" vid="{910C8C3F-0EFE-4D8C-9BA0-48E19366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A97235-BEC4-4F82-87A8-2F5DAD53B5F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9BF405E-7930-4D5C-ABB3-493E9D6D6CEA}">
  <ds:schemaRefs>
    <ds:schemaRef ds:uri="http://schemas.microsoft.com/sharepoint/v3/contenttype/forms"/>
  </ds:schemaRefs>
</ds:datastoreItem>
</file>

<file path=customXml/itemProps3.xml><?xml version="1.0" encoding="utf-8"?>
<ds:datastoreItem xmlns:ds="http://schemas.openxmlformats.org/officeDocument/2006/customXml" ds:itemID="{2C1F447F-FAA8-4106-988B-648F3C8EDB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{DB666C92-15AA-4CEE-89D3-EE972C338ABD}tf22318419_win32</Template>
  <TotalTime>2171</TotalTime>
  <Words>436</Words>
  <Application>Microsoft Office PowerPoint</Application>
  <PresentationFormat>Widescreen</PresentationFormat>
  <Paragraphs>110</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Google Sans</vt:lpstr>
      <vt:lpstr>Arial</vt:lpstr>
      <vt:lpstr>Calibri</vt:lpstr>
      <vt:lpstr>Tenorite</vt:lpstr>
      <vt:lpstr>Times New Roman</vt:lpstr>
      <vt:lpstr>Monoline</vt:lpstr>
      <vt:lpstr>Image matting using u2-net</vt:lpstr>
      <vt:lpstr>Table of content</vt:lpstr>
      <vt:lpstr>Image matting</vt:lpstr>
      <vt:lpstr>What is image matting</vt:lpstr>
      <vt:lpstr>PROBLEM DISCRIPTION</vt:lpstr>
      <vt:lpstr>PROBLEM DISCRIPTION</vt:lpstr>
      <vt:lpstr>PROBLEM DISCRIPTION</vt:lpstr>
      <vt:lpstr>Proposed method</vt:lpstr>
      <vt:lpstr>U2-net model</vt:lpstr>
      <vt:lpstr>Residual u-blocks (rsu)</vt:lpstr>
      <vt:lpstr>Residual u-blocks (rsu)</vt:lpstr>
      <vt:lpstr>Architecture of u-net</vt:lpstr>
      <vt:lpstr>Architecture of u2-net</vt:lpstr>
      <vt:lpstr>DATASET DISCRIPTION</vt:lpstr>
      <vt:lpstr>DATASET DISCRIPTION</vt:lpstr>
      <vt:lpstr>DATASET DISCRIPTION</vt:lpstr>
      <vt:lpstr>DATASET DISCRIPTION</vt:lpstr>
      <vt:lpstr>Training result</vt:lpstr>
      <vt:lpstr>Application discription</vt:lpstr>
      <vt:lpstr>Application discription</vt:lpstr>
      <vt:lpstr>Application discription</vt:lpstr>
      <vt:lpstr>demo</vt:lpstr>
      <vt:lpstr>Conclusion</vt:lpstr>
      <vt:lpstr>Division of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matting using u2-net</dc:title>
  <dc:creator>Giang Trang</dc:creator>
  <cp:lastModifiedBy>Hoàng Gia Huy</cp:lastModifiedBy>
  <cp:revision>12</cp:revision>
  <dcterms:created xsi:type="dcterms:W3CDTF">2024-01-02T08:41:01Z</dcterms:created>
  <dcterms:modified xsi:type="dcterms:W3CDTF">2024-01-29T12:22:08Z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